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67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61" d="100"/>
          <a:sy n="61" d="100"/>
        </p:scale>
        <p:origin x="-1312" y="-9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331847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4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5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5">
            <a:hueOff val="-234537"/>
            <a:satOff val="-1108"/>
            <a:lumOff val="-1479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4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06400" y="355600"/>
            <a:ext cx="12192000" cy="72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10160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78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1pPr>
            <a:lvl2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  <a:defRPr>
                <a:solidFill>
                  <a:srgbClr val="FFFFFF"/>
                </a:solidFill>
              </a:defRPr>
            </a:lvl2pPr>
            <a:lvl3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3pPr>
            <a:lvl4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4pPr>
            <a:lvl5pPr>
              <a:buClr>
                <a:schemeClr val="accent5">
                  <a:hueOff val="-234537"/>
                  <a:satOff val="-1108"/>
                  <a:lumOff val="-14796"/>
                </a:schemeClr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solidFill>
                  <a:schemeClr val="accent5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>
                <a:solidFill>
                  <a:srgbClr val="FFFFFF"/>
                </a:solidFill>
              </a:defRPr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A6AAA9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e TITLE OF YOUR PRESENTA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Classifying pop Music</a:t>
            </a:r>
            <a:br>
              <a:rPr lang="en-US" dirty="0" smtClean="0"/>
            </a:br>
            <a:r>
              <a:rPr lang="en-US" dirty="0" smtClean="0"/>
              <a:t>using machine learning</a:t>
            </a:r>
            <a:endParaRPr dirty="0"/>
          </a:p>
        </p:txBody>
      </p:sp>
      <p:sp>
        <p:nvSpPr>
          <p:cNvPr id="168" name="YOUR NAME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62204">
              <a:spcBef>
                <a:spcPts val="1400"/>
              </a:spcBef>
              <a:defRPr sz="2914">
                <a:solidFill>
                  <a:schemeClr val="accent1"/>
                </a:solidFill>
              </a:defRPr>
            </a:pPr>
            <a:r>
              <a:rPr lang="en-US" dirty="0" smtClean="0"/>
              <a:t>Benjamin Doyle</a:t>
            </a: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endParaRPr dirty="0"/>
          </a:p>
          <a:p>
            <a:pPr defTabSz="362204">
              <a:spcBef>
                <a:spcPts val="1400"/>
              </a:spcBef>
              <a:defRPr sz="1178">
                <a:solidFill>
                  <a:srgbClr val="FFFFFF"/>
                </a:solidFill>
              </a:defRPr>
            </a:pPr>
            <a:r>
              <a:rPr dirty="0"/>
              <a:t>Python for Data Science, CSCI E-29</a:t>
            </a:r>
          </a:p>
          <a:p>
            <a:pPr defTabSz="362204">
              <a:spcBef>
                <a:spcPts val="1400"/>
              </a:spcBef>
              <a:defRPr sz="1302">
                <a:solidFill>
                  <a:srgbClr val="FFFFFF"/>
                </a:solidFill>
              </a:defRPr>
            </a:pPr>
            <a:r>
              <a:rPr dirty="0"/>
              <a:t>Harvard University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901" y="1600979"/>
            <a:ext cx="1964998" cy="2310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-small.png" descr="pasted-image-small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532" y="5371293"/>
            <a:ext cx="1858394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3677" y="5371293"/>
            <a:ext cx="1858394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8841" y="5371293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4" name="Neno copy.jpg" descr="Neno copy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65886" y="1536699"/>
            <a:ext cx="1858394" cy="1858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7" y="0"/>
                </a:moveTo>
                <a:cubicBezTo>
                  <a:pt x="7319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55" y="0"/>
                  <a:pt x="9837" y="0"/>
                </a:cubicBezTo>
                <a:close/>
              </a:path>
            </a:pathLst>
          </a:custGeom>
          <a:ln w="12700">
            <a:solidFill>
              <a:srgbClr val="F3F7F5"/>
            </a:solidFill>
            <a:miter lim="400000"/>
          </a:ln>
        </p:spPr>
      </p:pic>
      <p:sp>
        <p:nvSpPr>
          <p:cNvPr id="175" name="CSCI E-29 2018 Sta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CSCI E-29 2018 Staff</a:t>
            </a:r>
          </a:p>
        </p:txBody>
      </p:sp>
      <p:sp>
        <p:nvSpPr>
          <p:cNvPr id="176" name="Nenad Svrzikapa…"/>
          <p:cNvSpPr txBox="1"/>
          <p:nvPr/>
        </p:nvSpPr>
        <p:spPr>
          <a:xfrm>
            <a:off x="5552198" y="3441699"/>
            <a:ext cx="255239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rPr dirty="0"/>
              <a:t>Nenad Svrzikapa</a:t>
            </a:r>
          </a:p>
          <a:p>
            <a:pPr algn="ctr">
              <a:spcBef>
                <a:spcPts val="0"/>
              </a:spcBef>
              <a:defRPr sz="2400"/>
            </a:pPr>
            <a:r>
              <a:rPr dirty="0"/>
              <a:t>Instructor</a:t>
            </a:r>
          </a:p>
        </p:txBody>
      </p:sp>
      <p:sp>
        <p:nvSpPr>
          <p:cNvPr id="177" name="Lena Hajjar…"/>
          <p:cNvSpPr txBox="1"/>
          <p:nvPr/>
        </p:nvSpPr>
        <p:spPr>
          <a:xfrm>
            <a:off x="235981" y="7504893"/>
            <a:ext cx="236342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Lena Hajjar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8" name="Philip Lodine…"/>
          <p:cNvSpPr txBox="1"/>
          <p:nvPr/>
        </p:nvSpPr>
        <p:spPr>
          <a:xfrm>
            <a:off x="2771136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Philip Lodine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sp>
        <p:nvSpPr>
          <p:cNvPr id="179" name="Kaleigh Douglas…"/>
          <p:cNvSpPr txBox="1"/>
          <p:nvPr/>
        </p:nvSpPr>
        <p:spPr>
          <a:xfrm>
            <a:off x="5237863" y="7504893"/>
            <a:ext cx="250027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Kaleigh Douglas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93968" y="5371293"/>
            <a:ext cx="1858393" cy="18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7" y="0"/>
                </a:moveTo>
                <a:cubicBezTo>
                  <a:pt x="7319" y="0"/>
                  <a:pt x="4803" y="1055"/>
                  <a:pt x="2882" y="3164"/>
                </a:cubicBezTo>
                <a:cubicBezTo>
                  <a:pt x="-961" y="7382"/>
                  <a:pt x="-961" y="14218"/>
                  <a:pt x="2882" y="18436"/>
                </a:cubicBezTo>
                <a:cubicBezTo>
                  <a:pt x="4803" y="20545"/>
                  <a:pt x="7319" y="21600"/>
                  <a:pt x="9837" y="21600"/>
                </a:cubicBezTo>
                <a:cubicBezTo>
                  <a:pt x="12355" y="21600"/>
                  <a:pt x="14875" y="20545"/>
                  <a:pt x="16796" y="18436"/>
                </a:cubicBezTo>
                <a:cubicBezTo>
                  <a:pt x="20639" y="14218"/>
                  <a:pt x="20639" y="7382"/>
                  <a:pt x="16796" y="3164"/>
                </a:cubicBezTo>
                <a:cubicBezTo>
                  <a:pt x="14875" y="1055"/>
                  <a:pt x="12355" y="0"/>
                  <a:pt x="983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1" name="Alan Xie…"/>
          <p:cNvSpPr txBox="1"/>
          <p:nvPr/>
        </p:nvSpPr>
        <p:spPr>
          <a:xfrm>
            <a:off x="7841445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Alan Xie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29423" y="5371294"/>
            <a:ext cx="1857773" cy="1858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extrusionOk="0">
                <a:moveTo>
                  <a:pt x="10798" y="0"/>
                </a:moveTo>
                <a:cubicBezTo>
                  <a:pt x="8033" y="0"/>
                  <a:pt x="5271" y="1006"/>
                  <a:pt x="3161" y="3017"/>
                </a:cubicBezTo>
                <a:cubicBezTo>
                  <a:pt x="1075" y="5005"/>
                  <a:pt x="23" y="7602"/>
                  <a:pt x="0" y="10208"/>
                </a:cubicBezTo>
                <a:lnTo>
                  <a:pt x="0" y="10384"/>
                </a:lnTo>
                <a:cubicBezTo>
                  <a:pt x="23" y="12990"/>
                  <a:pt x="1075" y="15590"/>
                  <a:pt x="3161" y="17579"/>
                </a:cubicBezTo>
                <a:cubicBezTo>
                  <a:pt x="7380" y="21600"/>
                  <a:pt x="14220" y="21600"/>
                  <a:pt x="18439" y="17579"/>
                </a:cubicBezTo>
                <a:cubicBezTo>
                  <a:pt x="20525" y="15590"/>
                  <a:pt x="21577" y="12990"/>
                  <a:pt x="21600" y="10384"/>
                </a:cubicBezTo>
                <a:lnTo>
                  <a:pt x="21600" y="10208"/>
                </a:lnTo>
                <a:cubicBezTo>
                  <a:pt x="21577" y="7602"/>
                  <a:pt x="20525" y="5005"/>
                  <a:pt x="18439" y="3017"/>
                </a:cubicBezTo>
                <a:cubicBezTo>
                  <a:pt x="16329" y="1006"/>
                  <a:pt x="13563" y="0"/>
                  <a:pt x="10798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3" name="Joe Palin…"/>
          <p:cNvSpPr txBox="1"/>
          <p:nvPr/>
        </p:nvSpPr>
        <p:spPr>
          <a:xfrm>
            <a:off x="10376599" y="7504893"/>
            <a:ext cx="236342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2400"/>
            </a:pPr>
            <a:r>
              <a:t>Joe Palin</a:t>
            </a:r>
          </a:p>
          <a:p>
            <a:pPr algn="ctr">
              <a:spcBef>
                <a:spcPts val="0"/>
              </a:spcBef>
              <a:defRPr sz="2400"/>
            </a:pPr>
            <a:r>
              <a:t>Teaching Fellow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Abstract</a:t>
            </a:r>
          </a:p>
        </p:txBody>
      </p:sp>
      <p:sp>
        <p:nvSpPr>
          <p:cNvPr id="6" name="PANDAS…"/>
          <p:cNvSpPr txBox="1">
            <a:spLocks noGrp="1"/>
          </p:cNvSpPr>
          <p:nvPr>
            <p:ph type="body" idx="1"/>
          </p:nvPr>
        </p:nvSpPr>
        <p:spPr>
          <a:xfrm>
            <a:off x="406400" y="1929218"/>
            <a:ext cx="12192000" cy="61087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Machine Learning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”Discipline concerned with the implementation of computer software that can learn autonomously.”</a:t>
            </a:r>
            <a:endParaRPr dirty="0" smtClean="0"/>
          </a:p>
          <a:p>
            <a:r>
              <a:rPr lang="en-US" dirty="0" smtClean="0"/>
              <a:t>Supervised vs. Unsupervised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Supervised = trained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Unsupervised = untrained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244857" y="7821022"/>
            <a:ext cx="102592" cy="1133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7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8174" y="9313691"/>
            <a:ext cx="65024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www.britannica.com</a:t>
            </a:r>
            <a:r>
              <a:rPr lang="en-US" sz="1200" dirty="0"/>
              <a:t>/technology/machine-learning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bs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Abstract</a:t>
            </a:r>
          </a:p>
        </p:txBody>
      </p:sp>
      <p:sp>
        <p:nvSpPr>
          <p:cNvPr id="6" name="PANDAS…"/>
          <p:cNvSpPr txBox="1">
            <a:spLocks noGrp="1"/>
          </p:cNvSpPr>
          <p:nvPr>
            <p:ph type="body" idx="1"/>
          </p:nvPr>
        </p:nvSpPr>
        <p:spPr>
          <a:xfrm>
            <a:off x="406400" y="1929218"/>
            <a:ext cx="12192000" cy="610870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Gaussian Naïve Bayes </a:t>
            </a:r>
            <a:endParaRPr dirty="0" smtClean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Supervised Machine Learning Classifier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 smtClean="0"/>
              <a:t>Probabilistic Classifier</a:t>
            </a:r>
            <a:endParaRPr dirty="0" smtClean="0"/>
          </a:p>
          <a:p>
            <a:r>
              <a:rPr lang="en-US" dirty="0" smtClean="0"/>
              <a:t>Pop music dataset:</a:t>
            </a:r>
          </a:p>
          <a:p>
            <a:endParaRPr dirty="0" smtClean="0"/>
          </a:p>
        </p:txBody>
      </p:sp>
      <p:pic>
        <p:nvPicPr>
          <p:cNvPr id="3" name="Picture 2" descr="Screen Shot 2018-05-01 at 10.1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071722"/>
            <a:ext cx="12043954" cy="18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64786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01 at 10.0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06" y="492798"/>
            <a:ext cx="8184385" cy="4603716"/>
          </a:xfrm>
          <a:prstGeom prst="rect">
            <a:avLst/>
          </a:prstGeom>
        </p:spPr>
      </p:pic>
      <p:pic>
        <p:nvPicPr>
          <p:cNvPr id="5" name="Picture 4" descr="Screen Shot 2018-05-01 at 10.10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23" y="5096515"/>
            <a:ext cx="7378038" cy="44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19185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quired Libraries and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Required Libraries and files</a:t>
            </a:r>
          </a:p>
        </p:txBody>
      </p:sp>
      <p:sp>
        <p:nvSpPr>
          <p:cNvPr id="192" name="PANDAS…"/>
          <p:cNvSpPr txBox="1">
            <a:spLocks noGrp="1"/>
          </p:cNvSpPr>
          <p:nvPr>
            <p:ph type="body" idx="1"/>
          </p:nvPr>
        </p:nvSpPr>
        <p:spPr>
          <a:xfrm>
            <a:off x="406400" y="2304219"/>
            <a:ext cx="12192000" cy="6108701"/>
          </a:xfrm>
          <a:prstGeom prst="rect">
            <a:avLst/>
          </a:prstGeom>
        </p:spPr>
        <p:txBody>
          <a:bodyPr/>
          <a:lstStyle/>
          <a:p>
            <a:r>
              <a:rPr dirty="0"/>
              <a:t>PANDAS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dirty="0"/>
              <a:t>conda install -c anaconda pandas=0.19.2</a:t>
            </a:r>
          </a:p>
          <a:p>
            <a:r>
              <a:rPr lang="en-US" dirty="0" smtClean="0"/>
              <a:t>DATASET URL</a:t>
            </a:r>
            <a:endParaRPr dirty="0"/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https://</a:t>
            </a:r>
            <a:r>
              <a:rPr lang="en-US" dirty="0" err="1"/>
              <a:t>figshare.com</a:t>
            </a:r>
            <a:r>
              <a:rPr lang="en-US" dirty="0"/>
              <a:t>/articles/Main_Dataset_for_Evolution_of_Popular_Music_USA_1960_2010_/1309953</a:t>
            </a:r>
            <a:endParaRPr dirty="0"/>
          </a:p>
          <a:p>
            <a:r>
              <a:rPr lang="en-US" dirty="0" smtClean="0"/>
              <a:t>JUPYTER NOTEBOOK URL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sz="2400">
                <a:solidFill>
                  <a:schemeClr val="accent1"/>
                </a:solidFill>
              </a:defRPr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bendbir</a:t>
            </a:r>
            <a:r>
              <a:rPr lang="en-US" dirty="0" smtClean="0"/>
              <a:t>/pop_music_gnb_e29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REFERENCES</a:t>
            </a:r>
          </a:p>
        </p:txBody>
      </p:sp>
      <p:sp>
        <p:nvSpPr>
          <p:cNvPr id="196" name="ENSURE THAT YOU have CITations for EVERYTHING YOU USED***REMOVE THIS LINE***"/>
          <p:cNvSpPr txBox="1">
            <a:spLocks noGrp="1"/>
          </p:cNvSpPr>
          <p:nvPr>
            <p:ph type="body" idx="1"/>
          </p:nvPr>
        </p:nvSpPr>
        <p:spPr>
          <a:xfrm>
            <a:off x="161269" y="2198954"/>
            <a:ext cx="12843531" cy="6108700"/>
          </a:xfrm>
          <a:prstGeom prst="rect">
            <a:avLst/>
          </a:prstGeom>
        </p:spPr>
        <p:txBody>
          <a:bodyPr/>
          <a:lstStyle>
            <a:lvl1pPr>
              <a:defRPr sz="2100" spc="105"/>
            </a:lvl1pPr>
          </a:lstStyle>
          <a:p>
            <a:r>
              <a:rPr lang="en-US" sz="2400" dirty="0"/>
              <a:t>https://www.britannica.com/technology/machine-</a:t>
            </a:r>
            <a:r>
              <a:rPr lang="en-US" sz="2400" dirty="0" smtClean="0"/>
              <a:t>learning </a:t>
            </a:r>
          </a:p>
          <a:p>
            <a:r>
              <a:rPr lang="en-US" sz="2400" dirty="0" smtClean="0"/>
              <a:t>https</a:t>
            </a:r>
            <a:r>
              <a:rPr lang="en-US" sz="2400" dirty="0"/>
              <a:t>://machinelearningmastery.com/better-naive-bayes</a:t>
            </a:r>
            <a:r>
              <a:rPr lang="en-US" sz="2400" dirty="0" smtClean="0"/>
              <a:t>/</a:t>
            </a:r>
          </a:p>
          <a:p>
            <a:r>
              <a:rPr lang="en-US" sz="2400" dirty="0"/>
              <a:t>https://jakevdp.github.io/PythonDataScienceHandbook/05.05-naive-</a:t>
            </a:r>
            <a:r>
              <a:rPr lang="en-US" sz="2400" dirty="0" smtClean="0"/>
              <a:t>bayes.html</a:t>
            </a:r>
          </a:p>
          <a:p>
            <a:r>
              <a:rPr lang="en-US" sz="2400" dirty="0"/>
              <a:t>https://stats.stackexchange.com/questions/23490/why-do-naive-bayesian-classifiers-perform-so-</a:t>
            </a:r>
            <a:r>
              <a:rPr lang="en-US" sz="2400" dirty="0" smtClean="0"/>
              <a:t>well</a:t>
            </a:r>
          </a:p>
          <a:p>
            <a:r>
              <a:rPr lang="en-US" sz="2400" spc="0" dirty="0"/>
              <a:t>https://figshare.com/articles/Main_Dataset_for_Evolution_of_Popular_Music_USA_1960_2010_/</a:t>
            </a:r>
            <a:r>
              <a:rPr lang="en-US" sz="2400" spc="0" dirty="0" smtClean="0"/>
              <a:t>1309953 (dataset)</a:t>
            </a:r>
          </a:p>
          <a:p>
            <a:r>
              <a:rPr lang="en-US" sz="2400" spc="0" dirty="0"/>
              <a:t>http://rsos.royalsocietypublishing.org/content/2/5/</a:t>
            </a:r>
            <a:r>
              <a:rPr lang="en-US" sz="2400" spc="0" dirty="0" smtClean="0"/>
              <a:t>150081 (article)</a:t>
            </a:r>
          </a:p>
          <a:p>
            <a:endParaRPr lang="en-US" sz="2400" spc="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cknowledg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Acknowledgments</a:t>
            </a:r>
          </a:p>
        </p:txBody>
      </p:sp>
      <p:sp>
        <p:nvSpPr>
          <p:cNvPr id="200" name="OPTIONAL ***REMOVE THIS LINE***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2400"/>
            </a:pPr>
            <a:r>
              <a:rPr lang="en-US" dirty="0" err="1"/>
              <a:t>Nenad</a:t>
            </a:r>
            <a:r>
              <a:rPr lang="en-US" dirty="0"/>
              <a:t> </a:t>
            </a:r>
            <a:r>
              <a:rPr lang="en-US" dirty="0" err="1" smtClean="0"/>
              <a:t>Svrzikapa</a:t>
            </a:r>
            <a:endParaRPr lang="en-US" dirty="0"/>
          </a:p>
          <a:p>
            <a:pPr>
              <a:spcBef>
                <a:spcPts val="0"/>
              </a:spcBef>
              <a:defRPr sz="2400"/>
            </a:pPr>
            <a:r>
              <a:rPr lang="en-US" dirty="0" smtClean="0"/>
              <a:t>Course TFs:</a:t>
            </a:r>
          </a:p>
          <a:p>
            <a:pPr lvl="1">
              <a:spcBef>
                <a:spcPts val="0"/>
              </a:spcBef>
              <a:defRPr sz="2400"/>
            </a:pPr>
            <a:r>
              <a:rPr lang="en-US" dirty="0" smtClean="0"/>
              <a:t>Lena </a:t>
            </a:r>
            <a:r>
              <a:rPr lang="en-US" dirty="0" err="1" smtClean="0"/>
              <a:t>Hajjar</a:t>
            </a:r>
            <a:endParaRPr lang="en-US" dirty="0" smtClean="0"/>
          </a:p>
          <a:p>
            <a:pPr lvl="1">
              <a:spcBef>
                <a:spcPts val="0"/>
              </a:spcBef>
              <a:defRPr sz="2400"/>
            </a:pPr>
            <a:r>
              <a:rPr lang="en-US" dirty="0" smtClean="0"/>
              <a:t>Philip </a:t>
            </a:r>
            <a:r>
              <a:rPr lang="en-US" dirty="0" err="1" smtClean="0"/>
              <a:t>Lodine</a:t>
            </a:r>
            <a:endParaRPr lang="en-US" dirty="0" smtClean="0"/>
          </a:p>
          <a:p>
            <a:pPr lvl="1">
              <a:spcBef>
                <a:spcPts val="0"/>
              </a:spcBef>
              <a:defRPr sz="2400"/>
            </a:pPr>
            <a:r>
              <a:rPr lang="en-US" dirty="0" err="1" smtClean="0"/>
              <a:t>Kaleigh</a:t>
            </a:r>
            <a:r>
              <a:rPr lang="en-US" dirty="0" smtClean="0"/>
              <a:t> Douglas</a:t>
            </a:r>
          </a:p>
          <a:p>
            <a:pPr lvl="1">
              <a:spcBef>
                <a:spcPts val="0"/>
              </a:spcBef>
              <a:defRPr sz="2400"/>
            </a:pPr>
            <a:r>
              <a:rPr lang="en-US" dirty="0" smtClean="0"/>
              <a:t>Alan </a:t>
            </a:r>
            <a:r>
              <a:rPr lang="en-US" dirty="0" err="1" smtClean="0"/>
              <a:t>Xie</a:t>
            </a:r>
            <a:endParaRPr lang="en-US" dirty="0" smtClean="0"/>
          </a:p>
          <a:p>
            <a:pPr lvl="1">
              <a:spcBef>
                <a:spcPts val="0"/>
              </a:spcBef>
              <a:defRPr sz="2400"/>
            </a:pPr>
            <a:r>
              <a:rPr lang="en-US" dirty="0" smtClean="0"/>
              <a:t>Joe Palin</a:t>
            </a:r>
          </a:p>
          <a:p>
            <a:pPr>
              <a:spcBef>
                <a:spcPts val="0"/>
              </a:spcBef>
              <a:defRPr sz="2400"/>
            </a:pPr>
            <a:r>
              <a:rPr lang="en-US" dirty="0" smtClean="0"/>
              <a:t>Fellow Classmates in CSCI E-29</a:t>
            </a:r>
          </a:p>
          <a:p>
            <a:pPr>
              <a:spcBef>
                <a:spcPts val="0"/>
              </a:spcBef>
              <a:defRPr sz="2400"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34A5DA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67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251</Words>
  <Application>Microsoft Macintosh PowerPoint</Application>
  <PresentationFormat>Custom</PresentationFormat>
  <Paragraphs>53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New_Template7</vt:lpstr>
      <vt:lpstr>Classifying pop Music using machine learning</vt:lpstr>
      <vt:lpstr>CSCI E-29 2018 Staff</vt:lpstr>
      <vt:lpstr>Abstract</vt:lpstr>
      <vt:lpstr>Abstract</vt:lpstr>
      <vt:lpstr>PowerPoint Presentation</vt:lpstr>
      <vt:lpstr>Required Libraries and files</vt:lpstr>
      <vt:lpstr>REFERENCES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TITLE OF YOUR PRESENTATION</dc:title>
  <cp:lastModifiedBy>Benjamin Doyle</cp:lastModifiedBy>
  <cp:revision>12</cp:revision>
  <dcterms:modified xsi:type="dcterms:W3CDTF">2018-05-02T06:36:24Z</dcterms:modified>
</cp:coreProperties>
</file>